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 id="2147483660" r:id="rId2"/>
  </p:sldMasterIdLst>
  <p:sldIdLst>
    <p:sldId id="276" r:id="rId3"/>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Lst>
  <p:sldSz cx="12192000" cy="6858000"/>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snapToGrid="0">
      <p:cViewPr varScale="1">
        <p:scale>
          <a:sx n="75" d="100"/>
          <a:sy n="75" d="100"/>
        </p:scale>
        <p:origin x="294"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1524000" y="1122363"/>
            <a:ext cx="9144000" cy="2387600"/>
          </a:xfrm>
        </p:spPr>
        <p:txBody>
          <a:bodyPr anchor="b"/>
          <a:lstStyle>
            <a:lvl1pPr algn="ctr">
              <a:defRPr sz="6000"/>
            </a:lvl1p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p>
            <a:fld id="{5A72FEB7-E038-4484-8DD6-B76C3EB5A421}" type="datetimeFigureOut">
              <a:rPr lang="ar-IQ" smtClean="0"/>
              <a:t>16/03/1440</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4329B0E6-D74F-4EF7-9CB7-06D330A0A4BF}" type="slidenum">
              <a:rPr lang="ar-IQ" smtClean="0"/>
              <a:t>‹#›</a:t>
            </a:fld>
            <a:endParaRPr lang="ar-IQ"/>
          </a:p>
        </p:txBody>
      </p:sp>
    </p:spTree>
    <p:extLst>
      <p:ext uri="{BB962C8B-B14F-4D97-AF65-F5344CB8AC3E}">
        <p14:creationId xmlns:p14="http://schemas.microsoft.com/office/powerpoint/2010/main" val="33170634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5A72FEB7-E038-4484-8DD6-B76C3EB5A421}" type="datetimeFigureOut">
              <a:rPr lang="ar-IQ" smtClean="0"/>
              <a:t>16/03/1440</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4329B0E6-D74F-4EF7-9CB7-06D330A0A4BF}" type="slidenum">
              <a:rPr lang="ar-IQ" smtClean="0"/>
              <a:t>‹#›</a:t>
            </a:fld>
            <a:endParaRPr lang="ar-IQ"/>
          </a:p>
        </p:txBody>
      </p:sp>
    </p:spTree>
    <p:extLst>
      <p:ext uri="{BB962C8B-B14F-4D97-AF65-F5344CB8AC3E}">
        <p14:creationId xmlns:p14="http://schemas.microsoft.com/office/powerpoint/2010/main" val="35872627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8724900" y="365125"/>
            <a:ext cx="2628900" cy="5811838"/>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838200" y="365125"/>
            <a:ext cx="7734300" cy="5811838"/>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5A72FEB7-E038-4484-8DD6-B76C3EB5A421}" type="datetimeFigureOut">
              <a:rPr lang="ar-IQ" smtClean="0"/>
              <a:t>16/03/1440</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4329B0E6-D74F-4EF7-9CB7-06D330A0A4BF}" type="slidenum">
              <a:rPr lang="ar-IQ" smtClean="0"/>
              <a:t>‹#›</a:t>
            </a:fld>
            <a:endParaRPr lang="ar-IQ"/>
          </a:p>
        </p:txBody>
      </p:sp>
    </p:spTree>
    <p:extLst>
      <p:ext uri="{BB962C8B-B14F-4D97-AF65-F5344CB8AC3E}">
        <p14:creationId xmlns:p14="http://schemas.microsoft.com/office/powerpoint/2010/main" val="15401612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11/24/2018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770473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11/24/2018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912739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11/24/2018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811396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solidFill>
                  <a:prstClr val="black">
                    <a:tint val="75000"/>
                  </a:prstClr>
                </a:solidFill>
              </a:rPr>
              <a:pPr/>
              <a:t>11/24/2018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2907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solidFill>
                  <a:prstClr val="black">
                    <a:tint val="75000"/>
                  </a:prstClr>
                </a:solidFill>
              </a:rPr>
              <a:pPr/>
              <a:t>11/24/2018</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1458230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solidFill>
                  <a:prstClr val="black">
                    <a:tint val="75000"/>
                  </a:prstClr>
                </a:solidFill>
              </a:rPr>
              <a:pPr/>
              <a:t>11/24/2018</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8250767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solidFill>
                  <a:prstClr val="black">
                    <a:tint val="75000"/>
                  </a:prstClr>
                </a:solidFill>
              </a:rPr>
              <a:pPr/>
              <a:t>11/24/2018</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5909905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solidFill>
                  <a:prstClr val="black">
                    <a:tint val="75000"/>
                  </a:prstClr>
                </a:solidFill>
              </a:rPr>
              <a:pPr/>
              <a:t>11/24/2018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026623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5A72FEB7-E038-4484-8DD6-B76C3EB5A421}" type="datetimeFigureOut">
              <a:rPr lang="ar-IQ" smtClean="0"/>
              <a:t>16/03/1440</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4329B0E6-D74F-4EF7-9CB7-06D330A0A4BF}" type="slidenum">
              <a:rPr lang="ar-IQ" smtClean="0"/>
              <a:t>‹#›</a:t>
            </a:fld>
            <a:endParaRPr lang="ar-IQ"/>
          </a:p>
        </p:txBody>
      </p:sp>
    </p:spTree>
    <p:extLst>
      <p:ext uri="{BB962C8B-B14F-4D97-AF65-F5344CB8AC3E}">
        <p14:creationId xmlns:p14="http://schemas.microsoft.com/office/powerpoint/2010/main" val="257663401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solidFill>
                  <a:prstClr val="black">
                    <a:tint val="75000"/>
                  </a:prstClr>
                </a:solidFill>
              </a:rPr>
              <a:pPr/>
              <a:t>11/24/2018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9075398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11/24/2018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237201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11/24/2018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634118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831850" y="1709738"/>
            <a:ext cx="10515600" cy="2852737"/>
          </a:xfrm>
        </p:spPr>
        <p:txBody>
          <a:bodyPr anchor="b"/>
          <a:lstStyle>
            <a:lvl1pPr>
              <a:defRPr sz="6000"/>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5A72FEB7-E038-4484-8DD6-B76C3EB5A421}" type="datetimeFigureOut">
              <a:rPr lang="ar-IQ" smtClean="0"/>
              <a:t>16/03/1440</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4329B0E6-D74F-4EF7-9CB7-06D330A0A4BF}" type="slidenum">
              <a:rPr lang="ar-IQ" smtClean="0"/>
              <a:t>‹#›</a:t>
            </a:fld>
            <a:endParaRPr lang="ar-IQ"/>
          </a:p>
        </p:txBody>
      </p:sp>
    </p:spTree>
    <p:extLst>
      <p:ext uri="{BB962C8B-B14F-4D97-AF65-F5344CB8AC3E}">
        <p14:creationId xmlns:p14="http://schemas.microsoft.com/office/powerpoint/2010/main" val="62717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838200" y="1825625"/>
            <a:ext cx="5181600" cy="4351338"/>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6172200" y="1825625"/>
            <a:ext cx="5181600" cy="4351338"/>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4"/>
          <p:cNvSpPr>
            <a:spLocks noGrp="1"/>
          </p:cNvSpPr>
          <p:nvPr>
            <p:ph type="dt" sz="half" idx="10"/>
          </p:nvPr>
        </p:nvSpPr>
        <p:spPr/>
        <p:txBody>
          <a:bodyPr/>
          <a:lstStyle/>
          <a:p>
            <a:fld id="{5A72FEB7-E038-4484-8DD6-B76C3EB5A421}" type="datetimeFigureOut">
              <a:rPr lang="ar-IQ" smtClean="0"/>
              <a:t>16/03/1440</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4329B0E6-D74F-4EF7-9CB7-06D330A0A4BF}" type="slidenum">
              <a:rPr lang="ar-IQ" smtClean="0"/>
              <a:t>‹#›</a:t>
            </a:fld>
            <a:endParaRPr lang="ar-IQ"/>
          </a:p>
        </p:txBody>
      </p:sp>
    </p:spTree>
    <p:extLst>
      <p:ext uri="{BB962C8B-B14F-4D97-AF65-F5344CB8AC3E}">
        <p14:creationId xmlns:p14="http://schemas.microsoft.com/office/powerpoint/2010/main" val="16939041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365125"/>
            <a:ext cx="10515600" cy="1325563"/>
          </a:xfrm>
        </p:spPr>
        <p:txBody>
          <a:body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839788" y="2505075"/>
            <a:ext cx="5157787" cy="3684588"/>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6172200" y="2505075"/>
            <a:ext cx="5183188" cy="3684588"/>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6"/>
          <p:cNvSpPr>
            <a:spLocks noGrp="1"/>
          </p:cNvSpPr>
          <p:nvPr>
            <p:ph type="dt" sz="half" idx="10"/>
          </p:nvPr>
        </p:nvSpPr>
        <p:spPr/>
        <p:txBody>
          <a:bodyPr/>
          <a:lstStyle/>
          <a:p>
            <a:fld id="{5A72FEB7-E038-4484-8DD6-B76C3EB5A421}" type="datetimeFigureOut">
              <a:rPr lang="ar-IQ" smtClean="0"/>
              <a:t>16/03/1440</a:t>
            </a:fld>
            <a:endParaRPr lang="ar-IQ"/>
          </a:p>
        </p:txBody>
      </p:sp>
      <p:sp>
        <p:nvSpPr>
          <p:cNvPr id="8" name="عنصر نائب للتذييل 7"/>
          <p:cNvSpPr>
            <a:spLocks noGrp="1"/>
          </p:cNvSpPr>
          <p:nvPr>
            <p:ph type="ftr" sz="quarter" idx="11"/>
          </p:nvPr>
        </p:nvSpPr>
        <p:spPr/>
        <p:txBody>
          <a:bodyPr/>
          <a:lstStyle/>
          <a:p>
            <a:endParaRPr lang="ar-IQ"/>
          </a:p>
        </p:txBody>
      </p:sp>
      <p:sp>
        <p:nvSpPr>
          <p:cNvPr id="9" name="عنصر نائب لرقم الشريحة 8"/>
          <p:cNvSpPr>
            <a:spLocks noGrp="1"/>
          </p:cNvSpPr>
          <p:nvPr>
            <p:ph type="sldNum" sz="quarter" idx="12"/>
          </p:nvPr>
        </p:nvSpPr>
        <p:spPr/>
        <p:txBody>
          <a:bodyPr/>
          <a:lstStyle/>
          <a:p>
            <a:fld id="{4329B0E6-D74F-4EF7-9CB7-06D330A0A4BF}" type="slidenum">
              <a:rPr lang="ar-IQ" smtClean="0"/>
              <a:t>‹#›</a:t>
            </a:fld>
            <a:endParaRPr lang="ar-IQ"/>
          </a:p>
        </p:txBody>
      </p:sp>
    </p:spTree>
    <p:extLst>
      <p:ext uri="{BB962C8B-B14F-4D97-AF65-F5344CB8AC3E}">
        <p14:creationId xmlns:p14="http://schemas.microsoft.com/office/powerpoint/2010/main" val="10375394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2"/>
          <p:cNvSpPr>
            <a:spLocks noGrp="1"/>
          </p:cNvSpPr>
          <p:nvPr>
            <p:ph type="dt" sz="half" idx="10"/>
          </p:nvPr>
        </p:nvSpPr>
        <p:spPr/>
        <p:txBody>
          <a:bodyPr/>
          <a:lstStyle/>
          <a:p>
            <a:fld id="{5A72FEB7-E038-4484-8DD6-B76C3EB5A421}" type="datetimeFigureOut">
              <a:rPr lang="ar-IQ" smtClean="0"/>
              <a:t>16/03/1440</a:t>
            </a:fld>
            <a:endParaRPr lang="ar-IQ"/>
          </a:p>
        </p:txBody>
      </p:sp>
      <p:sp>
        <p:nvSpPr>
          <p:cNvPr id="4" name="عنصر نائب للتذييل 3"/>
          <p:cNvSpPr>
            <a:spLocks noGrp="1"/>
          </p:cNvSpPr>
          <p:nvPr>
            <p:ph type="ftr" sz="quarter" idx="11"/>
          </p:nvPr>
        </p:nvSpPr>
        <p:spPr/>
        <p:txBody>
          <a:bodyPr/>
          <a:lstStyle/>
          <a:p>
            <a:endParaRPr lang="ar-IQ"/>
          </a:p>
        </p:txBody>
      </p:sp>
      <p:sp>
        <p:nvSpPr>
          <p:cNvPr id="5" name="عنصر نائب لرقم الشريحة 4"/>
          <p:cNvSpPr>
            <a:spLocks noGrp="1"/>
          </p:cNvSpPr>
          <p:nvPr>
            <p:ph type="sldNum" sz="quarter" idx="12"/>
          </p:nvPr>
        </p:nvSpPr>
        <p:spPr/>
        <p:txBody>
          <a:bodyPr/>
          <a:lstStyle/>
          <a:p>
            <a:fld id="{4329B0E6-D74F-4EF7-9CB7-06D330A0A4BF}" type="slidenum">
              <a:rPr lang="ar-IQ" smtClean="0"/>
              <a:t>‹#›</a:t>
            </a:fld>
            <a:endParaRPr lang="ar-IQ"/>
          </a:p>
        </p:txBody>
      </p:sp>
    </p:spTree>
    <p:extLst>
      <p:ext uri="{BB962C8B-B14F-4D97-AF65-F5344CB8AC3E}">
        <p14:creationId xmlns:p14="http://schemas.microsoft.com/office/powerpoint/2010/main" val="822733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5A72FEB7-E038-4484-8DD6-B76C3EB5A421}" type="datetimeFigureOut">
              <a:rPr lang="ar-IQ" smtClean="0"/>
              <a:t>16/03/1440</a:t>
            </a:fld>
            <a:endParaRPr lang="ar-IQ"/>
          </a:p>
        </p:txBody>
      </p:sp>
      <p:sp>
        <p:nvSpPr>
          <p:cNvPr id="3" name="عنصر نائب للتذييل 2"/>
          <p:cNvSpPr>
            <a:spLocks noGrp="1"/>
          </p:cNvSpPr>
          <p:nvPr>
            <p:ph type="ftr" sz="quarter" idx="11"/>
          </p:nvPr>
        </p:nvSpPr>
        <p:spPr/>
        <p:txBody>
          <a:bodyPr/>
          <a:lstStyle/>
          <a:p>
            <a:endParaRPr lang="ar-IQ"/>
          </a:p>
        </p:txBody>
      </p:sp>
      <p:sp>
        <p:nvSpPr>
          <p:cNvPr id="4" name="عنصر نائب لرقم الشريحة 3"/>
          <p:cNvSpPr>
            <a:spLocks noGrp="1"/>
          </p:cNvSpPr>
          <p:nvPr>
            <p:ph type="sldNum" sz="quarter" idx="12"/>
          </p:nvPr>
        </p:nvSpPr>
        <p:spPr/>
        <p:txBody>
          <a:bodyPr/>
          <a:lstStyle/>
          <a:p>
            <a:fld id="{4329B0E6-D74F-4EF7-9CB7-06D330A0A4BF}" type="slidenum">
              <a:rPr lang="ar-IQ" smtClean="0"/>
              <a:t>‹#›</a:t>
            </a:fld>
            <a:endParaRPr lang="ar-IQ"/>
          </a:p>
        </p:txBody>
      </p:sp>
    </p:spTree>
    <p:extLst>
      <p:ext uri="{BB962C8B-B14F-4D97-AF65-F5344CB8AC3E}">
        <p14:creationId xmlns:p14="http://schemas.microsoft.com/office/powerpoint/2010/main" val="27828175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457200"/>
            <a:ext cx="3932237" cy="1600200"/>
          </a:xfrm>
        </p:spPr>
        <p:txBody>
          <a:bodyPr anchor="b"/>
          <a:lstStyle>
            <a:lvl1pPr>
              <a:defRPr sz="3200"/>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5A72FEB7-E038-4484-8DD6-B76C3EB5A421}" type="datetimeFigureOut">
              <a:rPr lang="ar-IQ" smtClean="0"/>
              <a:t>16/03/1440</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4329B0E6-D74F-4EF7-9CB7-06D330A0A4BF}" type="slidenum">
              <a:rPr lang="ar-IQ" smtClean="0"/>
              <a:t>‹#›</a:t>
            </a:fld>
            <a:endParaRPr lang="ar-IQ"/>
          </a:p>
        </p:txBody>
      </p:sp>
    </p:spTree>
    <p:extLst>
      <p:ext uri="{BB962C8B-B14F-4D97-AF65-F5344CB8AC3E}">
        <p14:creationId xmlns:p14="http://schemas.microsoft.com/office/powerpoint/2010/main" val="31934360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457200"/>
            <a:ext cx="3932237" cy="1600200"/>
          </a:xfrm>
        </p:spPr>
        <p:txBody>
          <a:bodyPr anchor="b"/>
          <a:lstStyle>
            <a:lvl1pPr>
              <a:defRPr sz="3200"/>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عنصر نائب للنص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5A72FEB7-E038-4484-8DD6-B76C3EB5A421}" type="datetimeFigureOut">
              <a:rPr lang="ar-IQ" smtClean="0"/>
              <a:t>16/03/1440</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4329B0E6-D74F-4EF7-9CB7-06D330A0A4BF}" type="slidenum">
              <a:rPr lang="ar-IQ" smtClean="0"/>
              <a:t>‹#›</a:t>
            </a:fld>
            <a:endParaRPr lang="ar-IQ"/>
          </a:p>
        </p:txBody>
      </p:sp>
    </p:spTree>
    <p:extLst>
      <p:ext uri="{BB962C8B-B14F-4D97-AF65-F5344CB8AC3E}">
        <p14:creationId xmlns:p14="http://schemas.microsoft.com/office/powerpoint/2010/main" val="22776526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5A72FEB7-E038-4484-8DD6-B76C3EB5A421}" type="datetimeFigureOut">
              <a:rPr lang="ar-IQ" smtClean="0"/>
              <a:t>16/03/1440</a:t>
            </a:fld>
            <a:endParaRPr lang="ar-IQ"/>
          </a:p>
        </p:txBody>
      </p:sp>
      <p:sp>
        <p:nvSpPr>
          <p:cNvPr id="5" name="عنصر نائب للتذييل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p>
        </p:txBody>
      </p:sp>
      <p:sp>
        <p:nvSpPr>
          <p:cNvPr id="6" name="عنصر نائب لرقم الشريحة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4329B0E6-D74F-4EF7-9CB7-06D330A0A4BF}" type="slidenum">
              <a:rPr lang="ar-IQ" smtClean="0"/>
              <a:t>‹#›</a:t>
            </a:fld>
            <a:endParaRPr lang="ar-IQ"/>
          </a:p>
        </p:txBody>
      </p:sp>
    </p:spTree>
    <p:extLst>
      <p:ext uri="{BB962C8B-B14F-4D97-AF65-F5344CB8AC3E}">
        <p14:creationId xmlns:p14="http://schemas.microsoft.com/office/powerpoint/2010/main" val="18851823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rtl="0"/>
            <a:fld id="{1D8BD707-D9CF-40AE-B4C6-C98DA3205C09}" type="datetimeFigureOut">
              <a:rPr lang="en-US" smtClean="0">
                <a:solidFill>
                  <a:prstClr val="black">
                    <a:tint val="75000"/>
                  </a:prstClr>
                </a:solidFill>
              </a:rPr>
              <a:pPr rtl="0"/>
              <a:t>11/24/2018</a:t>
            </a:fld>
            <a:endParaRPr lang="en-US">
              <a:solidFill>
                <a:prstClr val="black">
                  <a:tint val="75000"/>
                </a:prstClr>
              </a:solidFill>
            </a:endParaRP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rtl="0"/>
            <a:endParaRPr lang="en-US">
              <a:solidFill>
                <a:prstClr val="black">
                  <a:tint val="75000"/>
                </a:prstClr>
              </a:solidFill>
            </a:endParaRP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rtl="0"/>
            <a:fld id="{B6F15528-21DE-4FAA-801E-634DDDAF4B2B}" type="slidenum">
              <a:rPr lang="en-US" smtClean="0">
                <a:solidFill>
                  <a:prstClr val="black">
                    <a:tint val="75000"/>
                  </a:prstClr>
                </a:solidFill>
              </a:rPr>
              <a:pPr rtl="0"/>
              <a:t>‹#›</a:t>
            </a:fld>
            <a:endParaRPr lang="en-US">
              <a:solidFill>
                <a:prstClr val="black">
                  <a:tint val="75000"/>
                </a:prstClr>
              </a:solidFill>
            </a:endParaRPr>
          </a:p>
        </p:txBody>
      </p:sp>
    </p:spTree>
    <p:extLst>
      <p:ext uri="{BB962C8B-B14F-4D97-AF65-F5344CB8AC3E}">
        <p14:creationId xmlns:p14="http://schemas.microsoft.com/office/powerpoint/2010/main" val="324002803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anatomyandphysiologyi.com/epithelial-tissue/" TargetMode="External"/><Relationship Id="rId1" Type="http://schemas.openxmlformats.org/officeDocument/2006/relationships/slideLayout" Target="../slideLayouts/slideLayout12.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anatomyandphysiologyi.com/wp-content/uploads/2013/06/simple_squamous-epithelium.jpg"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anatomyandphysiologyi.com/wp-content/uploads/2013/06/simple-cuboidal-epithelium.jpg"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hyperlink" Target="http://anatomyandphysiologyi.com/wp-content/uploads/2013/06/simple-columnar-epithelim.jpg"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hyperlink" Target="http://anatomyandphysiologyi.com/wp-content/uploads/2013/06/Pseudosratified-columnar-epithelium.jpg"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hyperlink" Target="http://anatomyandphysiologyi.com/wp-content/uploads/2013/06/stratified_squamous_epithelium.jpg"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hyperlink" Target="http://anatomyandphysiologyi.com/wp-content/uploads/2013/06/Stratified-Cuboidal-Epithelium.jpg"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hyperlink" Target="http://anatomyandphysiologyi.com/wp-content/uploads/2013/06/stratified_columnar_epithelium.jpg"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hyperlink" Target="http://anatomyandphysiologyi.com/wp-content/uploads/2013/06/transitional_epithelium.jpg"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anatomyandphysiologyi.com/epithelial-tissue/"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anatomyandphysiologyi.com/wp-content/uploads/2013/05/tissue.jpeg"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anatomyandphysiologyi.com/wp-content/uploads/2013/05/epithelium_tissue.jpg"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lstStyle/>
          <a:p>
            <a:pPr marL="228600" lvl="0" indent="-228600" algn="l">
              <a:lnSpc>
                <a:spcPct val="106000"/>
              </a:lnSpc>
              <a:spcBef>
                <a:spcPts val="1000"/>
              </a:spcBef>
              <a:spcAft>
                <a:spcPts val="800"/>
              </a:spcAft>
              <a:buFont typeface="Arial" panose="020B0604020202020204" pitchFamily="34" charset="0"/>
              <a:buChar char="•"/>
            </a:pPr>
            <a:r>
              <a:rPr lang="en-US" sz="7200" b="1" u="sng" dirty="0">
                <a:solidFill>
                  <a:srgbClr val="0563C1"/>
                </a:solidFill>
                <a:latin typeface="Calibri" panose="020F0502020204030204" pitchFamily="34" charset="0"/>
                <a:ea typeface="Calibri" panose="020F0502020204030204" pitchFamily="34" charset="0"/>
                <a:cs typeface="Arial" panose="020B0604020202020204" pitchFamily="34" charset="0"/>
                <a:hlinkClick r:id="rId2" tooltip="Permanent Link to Epithelial Tissue"/>
              </a:rPr>
              <a:t>Epithelial Tissue</a:t>
            </a:r>
            <a:endParaRPr lang="en-US" sz="7200" dirty="0">
              <a:solidFill>
                <a:prstClr val="black"/>
              </a:solidFill>
              <a:latin typeface="Calibri" panose="020F0502020204030204" pitchFamily="34" charset="0"/>
              <a:ea typeface="Calibri" panose="020F0502020204030204" pitchFamily="34" charset="0"/>
              <a:cs typeface="Arial" panose="020B0604020202020204" pitchFamily="34" charset="0"/>
            </a:endParaRPr>
          </a:p>
        </p:txBody>
      </p:sp>
      <p:sp>
        <p:nvSpPr>
          <p:cNvPr id="8" name="Subtitle 7"/>
          <p:cNvSpPr>
            <a:spLocks noGrp="1"/>
          </p:cNvSpPr>
          <p:nvPr>
            <p:ph type="subTitle" idx="1"/>
          </p:nvPr>
        </p:nvSpPr>
        <p:spPr>
          <a:xfrm>
            <a:off x="1828800" y="3886200"/>
            <a:ext cx="9448800" cy="1752600"/>
          </a:xfrm>
        </p:spPr>
        <p:txBody>
          <a:bodyPr>
            <a:normAutofit/>
          </a:bodyPr>
          <a:lstStyle/>
          <a:p>
            <a:pPr lvl="0" algn="l">
              <a:lnSpc>
                <a:spcPct val="90000"/>
              </a:lnSpc>
              <a:spcBef>
                <a:spcPts val="1000"/>
              </a:spcBef>
            </a:pPr>
            <a:r>
              <a:rPr lang="en-US" dirty="0" smtClean="0">
                <a:solidFill>
                  <a:prstClr val="black"/>
                </a:solidFill>
                <a:latin typeface="Calibri Light" panose="020F0302020204030204"/>
              </a:rPr>
              <a:t>Dr. Mahdi H. </a:t>
            </a:r>
            <a:r>
              <a:rPr lang="en-US" dirty="0" err="1" smtClean="0">
                <a:solidFill>
                  <a:prstClr val="black"/>
                </a:solidFill>
                <a:latin typeface="Calibri Light" panose="020F0302020204030204"/>
              </a:rPr>
              <a:t>Hammadi</a:t>
            </a:r>
            <a:endParaRPr lang="en-US" dirty="0" smtClean="0">
              <a:solidFill>
                <a:prstClr val="black"/>
              </a:solidFill>
              <a:latin typeface="Calibri Light" panose="020F0302020204030204"/>
            </a:endParaRPr>
          </a:p>
          <a:p>
            <a:pPr lvl="0" algn="l">
              <a:lnSpc>
                <a:spcPct val="90000"/>
              </a:lnSpc>
              <a:spcBef>
                <a:spcPts val="1000"/>
              </a:spcBef>
            </a:pPr>
            <a:r>
              <a:rPr lang="en-US" dirty="0" smtClean="0">
                <a:solidFill>
                  <a:prstClr val="black"/>
                </a:solidFill>
                <a:latin typeface="Calibri Light" panose="020F0302020204030204"/>
              </a:rPr>
              <a:t>PhD  Sc. Clinical  Physiology  </a:t>
            </a:r>
            <a:endParaRPr lang="en-US" dirty="0">
              <a:solidFill>
                <a:prstClr val="black"/>
              </a:solidFill>
            </a:endParaRPr>
          </a:p>
          <a:p>
            <a:endParaRPr lang="ar-IQ" dirty="0"/>
          </a:p>
        </p:txBody>
      </p:sp>
      <p:sp>
        <p:nvSpPr>
          <p:cNvPr id="10" name="Title 1"/>
          <p:cNvSpPr txBox="1">
            <a:spLocks/>
          </p:cNvSpPr>
          <p:nvPr/>
        </p:nvSpPr>
        <p:spPr>
          <a:xfrm>
            <a:off x="1524000" y="0"/>
            <a:ext cx="3733800" cy="1524000"/>
          </a:xfrm>
          <a:prstGeom prst="rect">
            <a:avLst/>
          </a:prstGeom>
        </p:spPr>
        <p:txBody>
          <a:bodyPr vert="horz" lIns="91440" tIns="45720" rIns="91440" bIns="45720" rtlCol="0" anchor="ctr">
            <a:noAutofit/>
          </a:bodyPr>
          <a:lstStyle/>
          <a:p>
            <a:pPr algn="l" rtl="0">
              <a:spcBef>
                <a:spcPct val="0"/>
              </a:spcBef>
              <a:defRPr/>
            </a:pPr>
            <a:r>
              <a:rPr lang="en-US" b="1" dirty="0" smtClean="0">
                <a:solidFill>
                  <a:prstClr val="black"/>
                </a:solidFill>
                <a:latin typeface="Book Antiqua" pitchFamily="18" charset="0"/>
              </a:rPr>
              <a:t> </a:t>
            </a:r>
            <a:endParaRPr lang="ar-IQ" b="1" dirty="0">
              <a:solidFill>
                <a:prstClr val="black"/>
              </a:solidFill>
              <a:latin typeface="Book Antiqua" pitchFamily="18" charset="0"/>
              <a:cs typeface="Times New Roman" panose="02020603050405020304" pitchFamily="18" charset="0"/>
            </a:endParaRPr>
          </a:p>
        </p:txBody>
      </p:sp>
      <p:pic>
        <p:nvPicPr>
          <p:cNvPr id="143362" name="Picture 2" descr="صورة ذات صلة"/>
          <p:cNvPicPr>
            <a:picLocks noChangeAspect="1" noChangeArrowheads="1"/>
          </p:cNvPicPr>
          <p:nvPr/>
        </p:nvPicPr>
        <p:blipFill>
          <a:blip r:embed="rId3" cstate="print"/>
          <a:srcRect l="5206" r="4555"/>
          <a:stretch>
            <a:fillRect/>
          </a:stretch>
        </p:blipFill>
        <p:spPr bwMode="auto">
          <a:xfrm>
            <a:off x="8839200" y="228601"/>
            <a:ext cx="1600200" cy="1511727"/>
          </a:xfrm>
          <a:prstGeom prst="rect">
            <a:avLst/>
          </a:prstGeom>
          <a:noFill/>
        </p:spPr>
      </p:pic>
      <p:sp>
        <p:nvSpPr>
          <p:cNvPr id="11" name="Title 1"/>
          <p:cNvSpPr txBox="1">
            <a:spLocks/>
          </p:cNvSpPr>
          <p:nvPr/>
        </p:nvSpPr>
        <p:spPr>
          <a:xfrm>
            <a:off x="1334134" y="2247899"/>
            <a:ext cx="8571866" cy="1352552"/>
          </a:xfrm>
          <a:prstGeom prst="rect">
            <a:avLst/>
          </a:prstGeom>
        </p:spPr>
        <p:txBody>
          <a:bodyPr vert="horz" lIns="91440" tIns="45720" rIns="91440" bIns="45720" rtlCol="0" anchor="ctr">
            <a:normAutofit/>
          </a:bodyPr>
          <a:lstStyle/>
          <a:p>
            <a:pPr algn="ctr" rtl="0">
              <a:spcBef>
                <a:spcPct val="0"/>
              </a:spcBef>
              <a:defRPr/>
            </a:pPr>
            <a:r>
              <a:rPr lang="en-US" sz="4400" b="1" dirty="0" smtClean="0">
                <a:solidFill>
                  <a:prstClr val="black"/>
                </a:solidFill>
                <a:cs typeface="Times New Roman" panose="02020603050405020304" pitchFamily="18" charset="0"/>
              </a:rPr>
              <a:t> </a:t>
            </a:r>
            <a:endParaRPr lang="ar-IQ" sz="4400" b="1" dirty="0">
              <a:solidFill>
                <a:prstClr val="black"/>
              </a:solidFill>
              <a:cs typeface="Times New Roman" panose="02020603050405020304" pitchFamily="18" charset="0"/>
            </a:endParaRPr>
          </a:p>
        </p:txBody>
      </p:sp>
      <p:sp>
        <p:nvSpPr>
          <p:cNvPr id="12" name="Subtitle 2"/>
          <p:cNvSpPr txBox="1">
            <a:spLocks/>
          </p:cNvSpPr>
          <p:nvPr/>
        </p:nvSpPr>
        <p:spPr>
          <a:xfrm>
            <a:off x="1828799" y="3886200"/>
            <a:ext cx="8610601" cy="1981200"/>
          </a:xfrm>
          <a:prstGeom prst="rect">
            <a:avLst/>
          </a:prstGeom>
        </p:spPr>
        <p:txBody>
          <a:bodyPr vert="horz" lIns="91440" tIns="45720" rIns="91440" bIns="45720" rtlCol="0">
            <a:normAutofit/>
          </a:bodyPr>
          <a:lstStyle/>
          <a:p>
            <a:pPr algn="ctr" rtl="0">
              <a:spcBef>
                <a:spcPct val="20000"/>
              </a:spcBef>
              <a:buFont typeface="Arial" pitchFamily="34" charset="0"/>
              <a:buNone/>
              <a:defRPr/>
            </a:pPr>
            <a:r>
              <a:rPr lang="en-US" sz="3200" b="1" dirty="0" smtClean="0">
                <a:solidFill>
                  <a:prstClr val="black"/>
                </a:solidFill>
              </a:rPr>
              <a:t> </a:t>
            </a:r>
            <a:endParaRPr lang="ar-IQ" sz="3200" b="1" dirty="0">
              <a:solidFill>
                <a:prstClr val="black"/>
              </a:solidFill>
            </a:endParaRPr>
          </a:p>
          <a:p>
            <a:pPr algn="ctr" rtl="0">
              <a:spcBef>
                <a:spcPct val="20000"/>
              </a:spcBef>
              <a:buFont typeface="Arial" pitchFamily="34" charset="0"/>
              <a:buNone/>
              <a:defRPr/>
            </a:pPr>
            <a:endParaRPr lang="ar-IQ" sz="3200" b="1" dirty="0">
              <a:solidFill>
                <a:prstClr val="black"/>
              </a:solidFill>
            </a:endParaRPr>
          </a:p>
          <a:p>
            <a:pPr algn="ctr" rtl="0">
              <a:spcBef>
                <a:spcPct val="20000"/>
              </a:spcBef>
              <a:buFont typeface="Arial" pitchFamily="34" charset="0"/>
              <a:buNone/>
              <a:defRPr/>
            </a:pPr>
            <a:r>
              <a:rPr lang="en-US" sz="3200" b="1" dirty="0" smtClean="0">
                <a:solidFill>
                  <a:prstClr val="black"/>
                </a:solidFill>
              </a:rPr>
              <a:t> </a:t>
            </a:r>
            <a:endParaRPr lang="ar-IQ" sz="3200" b="1" dirty="0">
              <a:solidFill>
                <a:prstClr val="black"/>
              </a:solidFill>
            </a:endParaRPr>
          </a:p>
        </p:txBody>
      </p:sp>
      <p:pic>
        <p:nvPicPr>
          <p:cNvPr id="9" name="Picture 2" descr="صورة ذات صلة"/>
          <p:cNvPicPr>
            <a:picLocks noChangeAspect="1" noChangeArrowheads="1"/>
          </p:cNvPicPr>
          <p:nvPr/>
        </p:nvPicPr>
        <p:blipFill>
          <a:blip r:embed="rId3" cstate="print"/>
          <a:srcRect l="5206" r="4555"/>
          <a:stretch>
            <a:fillRect/>
          </a:stretch>
        </p:blipFill>
        <p:spPr bwMode="auto">
          <a:xfrm>
            <a:off x="8839200" y="228600"/>
            <a:ext cx="1600200" cy="1511727"/>
          </a:xfrm>
          <a:prstGeom prst="rect">
            <a:avLst/>
          </a:prstGeom>
          <a:noFill/>
        </p:spPr>
      </p:pic>
      <p:pic>
        <p:nvPicPr>
          <p:cNvPr id="13" name="Picture 2" descr="صورة ذات صلة"/>
          <p:cNvPicPr>
            <a:picLocks noChangeAspect="1" noChangeArrowheads="1"/>
          </p:cNvPicPr>
          <p:nvPr/>
        </p:nvPicPr>
        <p:blipFill>
          <a:blip r:embed="rId3" cstate="print"/>
          <a:srcRect l="5206" r="4555"/>
          <a:stretch>
            <a:fillRect/>
          </a:stretch>
        </p:blipFill>
        <p:spPr bwMode="auto">
          <a:xfrm>
            <a:off x="8865358" y="228599"/>
            <a:ext cx="1600200" cy="1511727"/>
          </a:xfrm>
          <a:prstGeom prst="rect">
            <a:avLst/>
          </a:prstGeom>
          <a:noFill/>
        </p:spPr>
      </p:pic>
      <p:pic>
        <p:nvPicPr>
          <p:cNvPr id="14" name="Picture 2" descr="صورة ذات صلة"/>
          <p:cNvPicPr>
            <a:picLocks noChangeAspect="1" noChangeArrowheads="1"/>
          </p:cNvPicPr>
          <p:nvPr/>
        </p:nvPicPr>
        <p:blipFill>
          <a:blip r:embed="rId3" cstate="print"/>
          <a:srcRect l="5206" r="4555"/>
          <a:stretch>
            <a:fillRect/>
          </a:stretch>
        </p:blipFill>
        <p:spPr bwMode="auto">
          <a:xfrm>
            <a:off x="8331200" y="228600"/>
            <a:ext cx="2108200" cy="1616077"/>
          </a:xfrm>
          <a:prstGeom prst="rect">
            <a:avLst/>
          </a:prstGeom>
          <a:noFill/>
        </p:spPr>
      </p:pic>
      <p:pic>
        <p:nvPicPr>
          <p:cNvPr id="15" name="صورة 14" descr="C:\Users\FUJISU\Desktop\IMG-16907f31729bef2e96175c6d36d51693-V.jpg"/>
          <p:cNvPicPr/>
          <p:nvPr/>
        </p:nvPicPr>
        <p:blipFill rotWithShape="1">
          <a:blip r:embed="rId4">
            <a:extLst>
              <a:ext uri="{28A0092B-C50C-407E-A947-70E740481C1C}">
                <a14:useLocalDpi xmlns:a14="http://schemas.microsoft.com/office/drawing/2010/main" val="0"/>
              </a:ext>
            </a:extLst>
          </a:blip>
          <a:srcRect l="8297" t="7214" r="79645" b="72561"/>
          <a:stretch/>
        </p:blipFill>
        <p:spPr bwMode="auto">
          <a:xfrm>
            <a:off x="1334134" y="228599"/>
            <a:ext cx="2399665" cy="1790701"/>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48404239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pic>
        <p:nvPicPr>
          <p:cNvPr id="4" name="Picture 8" descr="simple squamous epithelium">
            <a:hlinkClick r:id="rId2"/>
          </p:cNvPr>
          <p:cNvPicPr>
            <a:picLocks noGrp="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3367612" y="1825625"/>
            <a:ext cx="5456775" cy="4351338"/>
          </a:xfrm>
          <a:prstGeom prst="rect">
            <a:avLst/>
          </a:prstGeom>
          <a:noFill/>
          <a:ln>
            <a:noFill/>
          </a:ln>
        </p:spPr>
      </p:pic>
    </p:spTree>
    <p:extLst>
      <p:ext uri="{BB962C8B-B14F-4D97-AF65-F5344CB8AC3E}">
        <p14:creationId xmlns:p14="http://schemas.microsoft.com/office/powerpoint/2010/main" val="336225354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lstStyle/>
          <a:p>
            <a:pPr algn="l" rtl="0">
              <a:lnSpc>
                <a:spcPct val="106000"/>
              </a:lnSpc>
              <a:spcAft>
                <a:spcPts val="800"/>
              </a:spcAft>
            </a:pPr>
            <a:r>
              <a:rPr lang="en-US" dirty="0" smtClean="0">
                <a:effectLst/>
                <a:latin typeface="Calibri" panose="020F0502020204030204" pitchFamily="34" charset="0"/>
                <a:ea typeface="Calibri" panose="020F0502020204030204" pitchFamily="34" charset="0"/>
                <a:cs typeface="Arial" panose="020B0604020202020204" pitchFamily="34" charset="0"/>
              </a:rPr>
              <a:t>Simple squamous epithelium– are close fitting and flattened laterally. They’re found where filtration occurs (kidneys, lungs) and they resemble the look of a fried egg. Two simple squamous epithelia in the body have special names reflecting their location.</a:t>
            </a:r>
            <a:endParaRPr lang="en-US" sz="1800" dirty="0" smtClean="0">
              <a:effectLst/>
              <a:latin typeface="Calibri" panose="020F0502020204030204" pitchFamily="34" charset="0"/>
              <a:ea typeface="Calibri" panose="020F0502020204030204" pitchFamily="34" charset="0"/>
              <a:cs typeface="Arial" panose="020B0604020202020204" pitchFamily="34" charset="0"/>
            </a:endParaRPr>
          </a:p>
          <a:p>
            <a:pPr algn="l" rtl="0"/>
            <a:endParaRPr lang="ar-IQ" dirty="0"/>
          </a:p>
        </p:txBody>
      </p:sp>
    </p:spTree>
    <p:extLst>
      <p:ext uri="{BB962C8B-B14F-4D97-AF65-F5344CB8AC3E}">
        <p14:creationId xmlns:p14="http://schemas.microsoft.com/office/powerpoint/2010/main" val="154060838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pic>
        <p:nvPicPr>
          <p:cNvPr id="4" name="Picture 7" descr="simple-cuboidal-epithelium">
            <a:hlinkClick r:id="rId2"/>
          </p:cNvPr>
          <p:cNvPicPr>
            <a:picLocks noGrp="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333500" y="2362200"/>
            <a:ext cx="8610600" cy="3949700"/>
          </a:xfrm>
          <a:prstGeom prst="rect">
            <a:avLst/>
          </a:prstGeom>
          <a:noFill/>
          <a:ln>
            <a:noFill/>
          </a:ln>
        </p:spPr>
      </p:pic>
    </p:spTree>
    <p:extLst>
      <p:ext uri="{BB962C8B-B14F-4D97-AF65-F5344CB8AC3E}">
        <p14:creationId xmlns:p14="http://schemas.microsoft.com/office/powerpoint/2010/main" val="32683095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l" rtl="0"/>
            <a:r>
              <a:rPr lang="en-US" dirty="0" smtClean="0">
                <a:effectLst/>
                <a:latin typeface="Calibri" panose="020F0502020204030204" pitchFamily="34" charset="0"/>
                <a:ea typeface="Calibri" panose="020F0502020204030204" pitchFamily="34" charset="0"/>
                <a:cs typeface="Arial" panose="020B0604020202020204" pitchFamily="34" charset="0"/>
              </a:rPr>
              <a:t>Simple columnar epithelium</a:t>
            </a:r>
            <a:endParaRPr lang="ar-IQ" dirty="0"/>
          </a:p>
        </p:txBody>
      </p:sp>
      <p:pic>
        <p:nvPicPr>
          <p:cNvPr id="4" name="Picture 6" descr="simple-columnar-epithelim">
            <a:hlinkClick r:id="rId2"/>
          </p:cNvPr>
          <p:cNvPicPr>
            <a:picLocks noGrp="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647700" y="2222500"/>
            <a:ext cx="9309099" cy="4000500"/>
          </a:xfrm>
          <a:prstGeom prst="rect">
            <a:avLst/>
          </a:prstGeom>
          <a:noFill/>
          <a:ln>
            <a:noFill/>
          </a:ln>
        </p:spPr>
      </p:pic>
    </p:spTree>
    <p:extLst>
      <p:ext uri="{BB962C8B-B14F-4D97-AF65-F5344CB8AC3E}">
        <p14:creationId xmlns:p14="http://schemas.microsoft.com/office/powerpoint/2010/main" val="371253190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l"/>
            <a:r>
              <a:rPr lang="en-US" dirty="0" err="1" smtClean="0">
                <a:effectLst/>
                <a:latin typeface="Calibri" panose="020F0502020204030204" pitchFamily="34" charset="0"/>
                <a:ea typeface="Calibri" panose="020F0502020204030204" pitchFamily="34" charset="0"/>
                <a:cs typeface="Arial" panose="020B0604020202020204" pitchFamily="34" charset="0"/>
              </a:rPr>
              <a:t>Pseudostratified</a:t>
            </a:r>
            <a:r>
              <a:rPr lang="en-US" dirty="0" smtClean="0">
                <a:effectLst/>
                <a:latin typeface="Calibri" panose="020F0502020204030204" pitchFamily="34" charset="0"/>
                <a:ea typeface="Calibri" panose="020F0502020204030204" pitchFamily="34" charset="0"/>
                <a:cs typeface="Arial" panose="020B0604020202020204" pitchFamily="34" charset="0"/>
              </a:rPr>
              <a:t> columnar</a:t>
            </a:r>
            <a:endParaRPr lang="ar-IQ" dirty="0"/>
          </a:p>
        </p:txBody>
      </p:sp>
      <p:pic>
        <p:nvPicPr>
          <p:cNvPr id="4" name="Picture 5" descr="Pseudosratified-columnar-epithelium">
            <a:hlinkClick r:id="rId2"/>
          </p:cNvPr>
          <p:cNvPicPr>
            <a:picLocks noGrp="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282700" y="2324100"/>
            <a:ext cx="9931400" cy="4533899"/>
          </a:xfrm>
          <a:prstGeom prst="rect">
            <a:avLst/>
          </a:prstGeom>
          <a:noFill/>
          <a:ln>
            <a:noFill/>
          </a:ln>
        </p:spPr>
      </p:pic>
    </p:spTree>
    <p:extLst>
      <p:ext uri="{BB962C8B-B14F-4D97-AF65-F5344CB8AC3E}">
        <p14:creationId xmlns:p14="http://schemas.microsoft.com/office/powerpoint/2010/main" val="308048985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pic>
        <p:nvPicPr>
          <p:cNvPr id="4" name="Picture 4" descr="stratified_squamous_epithelium">
            <a:hlinkClick r:id="rId2"/>
          </p:cNvPr>
          <p:cNvPicPr>
            <a:picLocks noGrp="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3195108" y="1825625"/>
            <a:ext cx="5801784" cy="4351338"/>
          </a:xfrm>
          <a:prstGeom prst="rect">
            <a:avLst/>
          </a:prstGeom>
          <a:noFill/>
          <a:ln>
            <a:noFill/>
          </a:ln>
        </p:spPr>
      </p:pic>
    </p:spTree>
    <p:extLst>
      <p:ext uri="{BB962C8B-B14F-4D97-AF65-F5344CB8AC3E}">
        <p14:creationId xmlns:p14="http://schemas.microsoft.com/office/powerpoint/2010/main" val="24461926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l" rtl="0">
              <a:lnSpc>
                <a:spcPct val="106000"/>
              </a:lnSpc>
              <a:spcAft>
                <a:spcPts val="800"/>
              </a:spcAft>
            </a:pPr>
            <a:r>
              <a:rPr lang="en-US" dirty="0" smtClean="0">
                <a:effectLst/>
                <a:latin typeface="Calibri" panose="020F0502020204030204" pitchFamily="34" charset="0"/>
                <a:ea typeface="Calibri" panose="020F0502020204030204" pitchFamily="34" charset="0"/>
                <a:cs typeface="Arial" panose="020B0604020202020204" pitchFamily="34" charset="0"/>
              </a:rPr>
              <a:t>Stratified cuboidal epithelium</a:t>
            </a:r>
            <a:r>
              <a:rPr lang="en-US" sz="3200" dirty="0" smtClean="0">
                <a:effectLst/>
                <a:latin typeface="Calibri" panose="020F0502020204030204" pitchFamily="34" charset="0"/>
                <a:ea typeface="Calibri" panose="020F0502020204030204" pitchFamily="34" charset="0"/>
                <a:cs typeface="Arial" panose="020B0604020202020204" pitchFamily="34" charset="0"/>
              </a:rPr>
              <a:t/>
            </a:r>
            <a:br>
              <a:rPr lang="en-US" sz="3200" dirty="0" smtClean="0">
                <a:effectLst/>
                <a:latin typeface="Calibri" panose="020F0502020204030204" pitchFamily="34" charset="0"/>
                <a:ea typeface="Calibri" panose="020F0502020204030204" pitchFamily="34" charset="0"/>
                <a:cs typeface="Arial" panose="020B0604020202020204" pitchFamily="34" charset="0"/>
              </a:rPr>
            </a:br>
            <a:endParaRPr lang="ar-IQ" dirty="0"/>
          </a:p>
        </p:txBody>
      </p:sp>
      <p:pic>
        <p:nvPicPr>
          <p:cNvPr id="4" name="Picture 3" descr="Stratified-Cuboidal-Epithelium">
            <a:hlinkClick r:id="rId2"/>
          </p:cNvPr>
          <p:cNvPicPr>
            <a:picLocks noGrp="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879600" y="2091906"/>
            <a:ext cx="5788660" cy="4016794"/>
          </a:xfrm>
          <a:prstGeom prst="rect">
            <a:avLst/>
          </a:prstGeom>
          <a:noFill/>
          <a:ln>
            <a:noFill/>
          </a:ln>
        </p:spPr>
      </p:pic>
    </p:spTree>
    <p:extLst>
      <p:ext uri="{BB962C8B-B14F-4D97-AF65-F5344CB8AC3E}">
        <p14:creationId xmlns:p14="http://schemas.microsoft.com/office/powerpoint/2010/main" val="221639360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l">
              <a:lnSpc>
                <a:spcPct val="106000"/>
              </a:lnSpc>
              <a:spcAft>
                <a:spcPts val="800"/>
              </a:spcAft>
            </a:pPr>
            <a:r>
              <a:rPr lang="en-US" dirty="0" smtClean="0">
                <a:effectLst/>
                <a:latin typeface="Calibri" panose="020F0502020204030204" pitchFamily="34" charset="0"/>
                <a:ea typeface="Calibri" panose="020F0502020204030204" pitchFamily="34" charset="0"/>
                <a:cs typeface="Arial" panose="020B0604020202020204" pitchFamily="34" charset="0"/>
              </a:rPr>
              <a:t>Stratified columnar epithelium</a:t>
            </a:r>
            <a:r>
              <a:rPr lang="en-US" sz="3600" dirty="0" smtClean="0">
                <a:effectLst/>
                <a:latin typeface="Calibri" panose="020F0502020204030204" pitchFamily="34" charset="0"/>
                <a:ea typeface="Calibri" panose="020F0502020204030204" pitchFamily="34" charset="0"/>
                <a:cs typeface="Arial" panose="020B0604020202020204" pitchFamily="34" charset="0"/>
              </a:rPr>
              <a:t/>
            </a:r>
            <a:br>
              <a:rPr lang="en-US" sz="3600" dirty="0" smtClean="0">
                <a:effectLst/>
                <a:latin typeface="Calibri" panose="020F0502020204030204" pitchFamily="34" charset="0"/>
                <a:ea typeface="Calibri" panose="020F0502020204030204" pitchFamily="34" charset="0"/>
                <a:cs typeface="Arial" panose="020B0604020202020204" pitchFamily="34" charset="0"/>
              </a:rPr>
            </a:br>
            <a:endParaRPr lang="ar-IQ" dirty="0"/>
          </a:p>
        </p:txBody>
      </p:sp>
      <p:pic>
        <p:nvPicPr>
          <p:cNvPr id="4" name="Picture 2" descr="stratified_columnar_epithelium">
            <a:hlinkClick r:id="rId2"/>
          </p:cNvPr>
          <p:cNvPicPr>
            <a:picLocks noGrp="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739900" y="1524000"/>
            <a:ext cx="7340600" cy="4330700"/>
          </a:xfrm>
          <a:prstGeom prst="rect">
            <a:avLst/>
          </a:prstGeom>
          <a:noFill/>
          <a:ln>
            <a:noFill/>
          </a:ln>
        </p:spPr>
      </p:pic>
    </p:spTree>
    <p:extLst>
      <p:ext uri="{BB962C8B-B14F-4D97-AF65-F5344CB8AC3E}">
        <p14:creationId xmlns:p14="http://schemas.microsoft.com/office/powerpoint/2010/main" val="206411904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l" rtl="0"/>
            <a:r>
              <a:rPr lang="en-US" dirty="0" smtClean="0">
                <a:effectLst/>
                <a:latin typeface="Calibri" panose="020F0502020204030204" pitchFamily="34" charset="0"/>
                <a:ea typeface="Calibri" panose="020F0502020204030204" pitchFamily="34" charset="0"/>
                <a:cs typeface="Arial" panose="020B0604020202020204" pitchFamily="34" charset="0"/>
              </a:rPr>
              <a:t>Transitional epithelium</a:t>
            </a:r>
            <a:endParaRPr lang="ar-IQ" dirty="0"/>
          </a:p>
        </p:txBody>
      </p:sp>
      <p:pic>
        <p:nvPicPr>
          <p:cNvPr id="4" name="Picture 1" descr="transitional_epithelium">
            <a:hlinkClick r:id="rId2"/>
          </p:cNvPr>
          <p:cNvPicPr>
            <a:picLocks noGrp="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3199911" y="1825625"/>
            <a:ext cx="5792178" cy="4351338"/>
          </a:xfrm>
          <a:prstGeom prst="rect">
            <a:avLst/>
          </a:prstGeom>
          <a:noFill/>
          <a:ln>
            <a:noFill/>
          </a:ln>
        </p:spPr>
      </p:pic>
    </p:spTree>
    <p:extLst>
      <p:ext uri="{BB962C8B-B14F-4D97-AF65-F5344CB8AC3E}">
        <p14:creationId xmlns:p14="http://schemas.microsoft.com/office/powerpoint/2010/main" val="242998300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lstStyle/>
          <a:p>
            <a:endParaRPr lang="ar-IQ"/>
          </a:p>
        </p:txBody>
      </p:sp>
    </p:spTree>
    <p:extLst>
      <p:ext uri="{BB962C8B-B14F-4D97-AF65-F5344CB8AC3E}">
        <p14:creationId xmlns:p14="http://schemas.microsoft.com/office/powerpoint/2010/main" val="32760308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normAutofit fontScale="92500" lnSpcReduction="10000"/>
          </a:bodyPr>
          <a:lstStyle/>
          <a:p>
            <a:pPr algn="l" rtl="0">
              <a:lnSpc>
                <a:spcPct val="106000"/>
              </a:lnSpc>
              <a:spcAft>
                <a:spcPts val="800"/>
              </a:spcAft>
            </a:pPr>
            <a:r>
              <a:rPr lang="en-US" sz="3200" b="1" u="sng" dirty="0" smtClean="0">
                <a:solidFill>
                  <a:srgbClr val="0563C1"/>
                </a:solidFill>
                <a:effectLst/>
                <a:latin typeface="Calibri" panose="020F0502020204030204" pitchFamily="34" charset="0"/>
                <a:ea typeface="Calibri" panose="020F0502020204030204" pitchFamily="34" charset="0"/>
                <a:cs typeface="Arial" panose="020B0604020202020204" pitchFamily="34" charset="0"/>
                <a:hlinkClick r:id="rId2" tooltip="Permanent Link to Epithelial Tissue"/>
              </a:rPr>
              <a:t>Epithelial Tissue</a:t>
            </a:r>
            <a:endParaRPr lang="en-US" sz="1800" dirty="0" smtClean="0">
              <a:effectLst/>
              <a:latin typeface="Calibri" panose="020F0502020204030204" pitchFamily="34" charset="0"/>
              <a:ea typeface="Calibri" panose="020F0502020204030204" pitchFamily="34" charset="0"/>
              <a:cs typeface="Arial" panose="020B0604020202020204" pitchFamily="34" charset="0"/>
            </a:endParaRPr>
          </a:p>
          <a:p>
            <a:pPr marL="0" indent="0" algn="l" rtl="0">
              <a:lnSpc>
                <a:spcPct val="106000"/>
              </a:lnSpc>
              <a:spcAft>
                <a:spcPts val="800"/>
              </a:spcAft>
              <a:buNone/>
            </a:pPr>
            <a:r>
              <a:rPr lang="en-US" dirty="0" smtClean="0">
                <a:effectLst/>
                <a:latin typeface="Calibri" panose="020F0502020204030204" pitchFamily="34" charset="0"/>
                <a:ea typeface="Calibri" panose="020F0502020204030204" pitchFamily="34" charset="0"/>
                <a:cs typeface="Arial" panose="020B0604020202020204" pitchFamily="34" charset="0"/>
              </a:rPr>
              <a:t> </a:t>
            </a:r>
            <a:endParaRPr lang="en-US" sz="1800" dirty="0" smtClean="0">
              <a:effectLst/>
              <a:latin typeface="Calibri" panose="020F0502020204030204" pitchFamily="34" charset="0"/>
              <a:ea typeface="Calibri" panose="020F0502020204030204" pitchFamily="34" charset="0"/>
              <a:cs typeface="Arial" panose="020B0604020202020204" pitchFamily="34" charset="0"/>
            </a:endParaRPr>
          </a:p>
          <a:p>
            <a:pPr algn="l" rtl="0">
              <a:lnSpc>
                <a:spcPct val="106000"/>
              </a:lnSpc>
              <a:spcAft>
                <a:spcPts val="800"/>
              </a:spcAft>
            </a:pPr>
            <a:r>
              <a:rPr lang="en-US" dirty="0" smtClean="0">
                <a:effectLst/>
                <a:latin typeface="Calibri" panose="020F0502020204030204" pitchFamily="34" charset="0"/>
                <a:ea typeface="Calibri" panose="020F0502020204030204" pitchFamily="34" charset="0"/>
                <a:cs typeface="Arial" panose="020B0604020202020204" pitchFamily="34" charset="0"/>
              </a:rPr>
              <a:t>     Epithelial tissue is a sheet of cells that covers a body surface or lines a body cavity. Two forms occur in the human body:</a:t>
            </a:r>
            <a:endParaRPr lang="en-US" sz="18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l" rtl="0">
              <a:lnSpc>
                <a:spcPct val="106000"/>
              </a:lnSpc>
              <a:spcAft>
                <a:spcPts val="800"/>
              </a:spcAft>
              <a:tabLst>
                <a:tab pos="457200" algn="l"/>
              </a:tabLst>
            </a:pPr>
            <a:r>
              <a:rPr lang="en-US" i="1" dirty="0" smtClean="0">
                <a:effectLst/>
                <a:latin typeface="Calibri" panose="020F0502020204030204" pitchFamily="34" charset="0"/>
                <a:ea typeface="Calibri" panose="020F0502020204030204" pitchFamily="34" charset="0"/>
                <a:cs typeface="Arial" panose="020B0604020202020204" pitchFamily="34" charset="0"/>
              </a:rPr>
              <a:t>Covering and lining epithelium</a:t>
            </a:r>
            <a:r>
              <a:rPr lang="en-US" dirty="0" smtClean="0">
                <a:effectLst/>
                <a:latin typeface="Calibri" panose="020F0502020204030204" pitchFamily="34" charset="0"/>
                <a:ea typeface="Calibri" panose="020F0502020204030204" pitchFamily="34" charset="0"/>
                <a:cs typeface="Arial" panose="020B0604020202020204" pitchFamily="34" charset="0"/>
              </a:rPr>
              <a:t>– forms the outer layer of the skin; lines open cavities of the digestive and respiratory systems; covers the walls of organs of the closed ventral body cavity.</a:t>
            </a:r>
            <a:endParaRPr lang="en-US" sz="18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l" rtl="0">
              <a:lnSpc>
                <a:spcPct val="106000"/>
              </a:lnSpc>
              <a:spcAft>
                <a:spcPts val="800"/>
              </a:spcAft>
              <a:tabLst>
                <a:tab pos="457200" algn="l"/>
              </a:tabLst>
            </a:pPr>
            <a:r>
              <a:rPr lang="en-US" i="1" dirty="0" smtClean="0">
                <a:effectLst/>
                <a:latin typeface="Calibri" panose="020F0502020204030204" pitchFamily="34" charset="0"/>
                <a:ea typeface="Calibri" panose="020F0502020204030204" pitchFamily="34" charset="0"/>
                <a:cs typeface="Arial" panose="020B0604020202020204" pitchFamily="34" charset="0"/>
              </a:rPr>
              <a:t>Glandular epithelium</a:t>
            </a:r>
            <a:r>
              <a:rPr lang="en-US" dirty="0" smtClean="0">
                <a:effectLst/>
                <a:latin typeface="Calibri" panose="020F0502020204030204" pitchFamily="34" charset="0"/>
                <a:ea typeface="Calibri" panose="020F0502020204030204" pitchFamily="34" charset="0"/>
                <a:cs typeface="Arial" panose="020B0604020202020204" pitchFamily="34" charset="0"/>
              </a:rPr>
              <a:t>– surrounds glands within the body.</a:t>
            </a:r>
            <a:endParaRPr lang="en-US" sz="1800" dirty="0" smtClean="0">
              <a:effectLst/>
              <a:latin typeface="Calibri" panose="020F0502020204030204" pitchFamily="34" charset="0"/>
              <a:ea typeface="Calibri" panose="020F0502020204030204" pitchFamily="34" charset="0"/>
              <a:cs typeface="Arial" panose="020B0604020202020204" pitchFamily="34" charset="0"/>
            </a:endParaRPr>
          </a:p>
          <a:p>
            <a:pPr algn="l" rtl="0"/>
            <a:endParaRPr lang="ar-IQ" dirty="0"/>
          </a:p>
        </p:txBody>
      </p:sp>
    </p:spTree>
    <p:extLst>
      <p:ext uri="{BB962C8B-B14F-4D97-AF65-F5344CB8AC3E}">
        <p14:creationId xmlns:p14="http://schemas.microsoft.com/office/powerpoint/2010/main" val="69772963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lstStyle/>
          <a:p>
            <a:pPr algn="l" rtl="0">
              <a:lnSpc>
                <a:spcPct val="106000"/>
              </a:lnSpc>
              <a:spcAft>
                <a:spcPts val="800"/>
              </a:spcAft>
            </a:pPr>
            <a:r>
              <a:rPr lang="en-US" u="sng" dirty="0" smtClean="0">
                <a:effectLst/>
                <a:latin typeface="Calibri" panose="020F0502020204030204" pitchFamily="34" charset="0"/>
                <a:ea typeface="Calibri" panose="020F0502020204030204" pitchFamily="34" charset="0"/>
                <a:cs typeface="Arial" panose="020B0604020202020204" pitchFamily="34" charset="0"/>
              </a:rPr>
              <a:t>Characteristics of epithelium</a:t>
            </a:r>
            <a:endParaRPr lang="en-US" sz="1800" dirty="0" smtClean="0">
              <a:effectLst/>
              <a:latin typeface="Calibri" panose="020F0502020204030204" pitchFamily="34" charset="0"/>
              <a:ea typeface="Calibri" panose="020F0502020204030204" pitchFamily="34" charset="0"/>
              <a:cs typeface="Arial" panose="020B0604020202020204" pitchFamily="34" charset="0"/>
            </a:endParaRPr>
          </a:p>
          <a:p>
            <a:pPr algn="l" rtl="0"/>
            <a:r>
              <a:rPr lang="en-US" dirty="0" smtClean="0">
                <a:effectLst/>
                <a:latin typeface="Calibri" panose="020F0502020204030204" pitchFamily="34" charset="0"/>
                <a:ea typeface="Calibri" panose="020F0502020204030204" pitchFamily="34" charset="0"/>
                <a:cs typeface="Arial" panose="020B0604020202020204" pitchFamily="34" charset="0"/>
              </a:rPr>
              <a:t>Epithelial tissues have five main characteristics</a:t>
            </a:r>
            <a:endParaRPr lang="ar-IQ" dirty="0"/>
          </a:p>
        </p:txBody>
      </p:sp>
    </p:spTree>
    <p:extLst>
      <p:ext uri="{BB962C8B-B14F-4D97-AF65-F5344CB8AC3E}">
        <p14:creationId xmlns:p14="http://schemas.microsoft.com/office/powerpoint/2010/main" val="107114283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dirty="0"/>
          </a:p>
        </p:txBody>
      </p:sp>
      <p:sp>
        <p:nvSpPr>
          <p:cNvPr id="3" name="عنصر نائب للمحتوى 2"/>
          <p:cNvSpPr>
            <a:spLocks noGrp="1"/>
          </p:cNvSpPr>
          <p:nvPr>
            <p:ph idx="1"/>
          </p:nvPr>
        </p:nvSpPr>
        <p:spPr/>
        <p:txBody>
          <a:bodyPr/>
          <a:lstStyle/>
          <a:p>
            <a:pPr algn="l" rtl="0"/>
            <a:r>
              <a:rPr lang="en-US" dirty="0" smtClean="0">
                <a:effectLst/>
                <a:latin typeface="Calibri" panose="020F0502020204030204" pitchFamily="34" charset="0"/>
                <a:ea typeface="Calibri" panose="020F0502020204030204" pitchFamily="34" charset="0"/>
                <a:cs typeface="Arial" panose="020B0604020202020204" pitchFamily="34" charset="0"/>
              </a:rPr>
              <a:t>Polarity</a:t>
            </a:r>
          </a:p>
          <a:p>
            <a:pPr algn="l" rtl="0"/>
            <a:endParaRPr lang="ar-IQ" dirty="0"/>
          </a:p>
        </p:txBody>
      </p:sp>
      <p:pic>
        <p:nvPicPr>
          <p:cNvPr id="4" name="Picture 10" descr="Epithelial tissue types">
            <a:hlinkClick r:id="rId2"/>
          </p:cNvPr>
          <p:cNvPicPr/>
          <p:nvPr/>
        </p:nvPicPr>
        <p:blipFill>
          <a:blip r:embed="rId3">
            <a:extLst>
              <a:ext uri="{28A0092B-C50C-407E-A947-70E740481C1C}">
                <a14:useLocalDpi xmlns:a14="http://schemas.microsoft.com/office/drawing/2010/main" val="0"/>
              </a:ext>
            </a:extLst>
          </a:blip>
          <a:srcRect/>
          <a:stretch>
            <a:fillRect/>
          </a:stretch>
        </p:blipFill>
        <p:spPr bwMode="auto">
          <a:xfrm>
            <a:off x="2590800" y="2413000"/>
            <a:ext cx="7200900" cy="3554412"/>
          </a:xfrm>
          <a:prstGeom prst="rect">
            <a:avLst/>
          </a:prstGeom>
          <a:noFill/>
          <a:ln>
            <a:noFill/>
          </a:ln>
        </p:spPr>
      </p:pic>
    </p:spTree>
    <p:extLst>
      <p:ext uri="{BB962C8B-B14F-4D97-AF65-F5344CB8AC3E}">
        <p14:creationId xmlns:p14="http://schemas.microsoft.com/office/powerpoint/2010/main" val="9611777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lstStyle/>
          <a:p>
            <a:pPr marL="342900" lvl="0" indent="-342900" algn="l" rtl="0">
              <a:lnSpc>
                <a:spcPct val="106000"/>
              </a:lnSpc>
              <a:spcAft>
                <a:spcPts val="800"/>
              </a:spcAft>
              <a:tabLst>
                <a:tab pos="457200" algn="l"/>
              </a:tabLst>
            </a:pPr>
            <a:r>
              <a:rPr lang="en-US" dirty="0" smtClean="0">
                <a:effectLst/>
                <a:latin typeface="Calibri" panose="020F0502020204030204" pitchFamily="34" charset="0"/>
                <a:ea typeface="Calibri" panose="020F0502020204030204" pitchFamily="34" charset="0"/>
                <a:cs typeface="Arial" panose="020B0604020202020204" pitchFamily="34" charset="0"/>
              </a:rPr>
              <a:t>Specialized contacts– epithelial cells fit close together and form continuous sheets (except in the case of glandular epithelia). They do this with t</a:t>
            </a:r>
            <a:r>
              <a:rPr lang="en-US" i="1" dirty="0" smtClean="0">
                <a:effectLst/>
                <a:latin typeface="Calibri" panose="020F0502020204030204" pitchFamily="34" charset="0"/>
                <a:ea typeface="Calibri" panose="020F0502020204030204" pitchFamily="34" charset="0"/>
                <a:cs typeface="Arial" panose="020B0604020202020204" pitchFamily="34" charset="0"/>
              </a:rPr>
              <a:t>ight junctions</a:t>
            </a:r>
            <a:r>
              <a:rPr lang="en-US" dirty="0" smtClean="0">
                <a:effectLst/>
                <a:latin typeface="Calibri" panose="020F0502020204030204" pitchFamily="34" charset="0"/>
                <a:ea typeface="Calibri" panose="020F0502020204030204" pitchFamily="34" charset="0"/>
                <a:cs typeface="Arial" panose="020B0604020202020204" pitchFamily="34" charset="0"/>
              </a:rPr>
              <a:t> and </a:t>
            </a:r>
            <a:r>
              <a:rPr lang="en-US" i="1" dirty="0" smtClean="0">
                <a:effectLst/>
                <a:latin typeface="Calibri" panose="020F0502020204030204" pitchFamily="34" charset="0"/>
                <a:ea typeface="Calibri" panose="020F0502020204030204" pitchFamily="34" charset="0"/>
                <a:cs typeface="Arial" panose="020B0604020202020204" pitchFamily="34" charset="0"/>
              </a:rPr>
              <a:t>desmosomes</a:t>
            </a:r>
            <a:r>
              <a:rPr lang="en-US" dirty="0" smtClean="0">
                <a:effectLst/>
                <a:latin typeface="Calibri" panose="020F0502020204030204" pitchFamily="34" charset="0"/>
                <a:ea typeface="Calibri" panose="020F0502020204030204" pitchFamily="34" charset="0"/>
                <a:cs typeface="Arial" panose="020B0604020202020204" pitchFamily="34" charset="0"/>
              </a:rPr>
              <a:t>. Tight junctions form the closest contact between cells and help keep proteins in the apical region of the plasma membrane. Desmosomes connect the plasma membrane to intermediate filaments in the cytoplasm.</a:t>
            </a:r>
            <a:endParaRPr lang="en-US" sz="1800" i="1" dirty="0" smtClean="0">
              <a:effectLst/>
              <a:latin typeface="Calibri" panose="020F0502020204030204" pitchFamily="34" charset="0"/>
              <a:ea typeface="Calibri" panose="020F0502020204030204" pitchFamily="34" charset="0"/>
              <a:cs typeface="Arial" panose="020B0604020202020204" pitchFamily="34" charset="0"/>
            </a:endParaRPr>
          </a:p>
          <a:p>
            <a:pPr algn="l" rtl="0"/>
            <a:r>
              <a:rPr lang="en-US" dirty="0" smtClean="0">
                <a:effectLst/>
                <a:latin typeface="Calibri" panose="020F0502020204030204" pitchFamily="34" charset="0"/>
                <a:ea typeface="Calibri" panose="020F0502020204030204" pitchFamily="34" charset="0"/>
                <a:cs typeface="Arial" panose="020B0604020202020204" pitchFamily="34" charset="0"/>
              </a:rPr>
              <a:t>Supported by connective tissue– all epithelia are supported by connective tissue. For instance, deep to the basal lamina is </a:t>
            </a:r>
            <a:endParaRPr lang="ar-IQ" dirty="0"/>
          </a:p>
        </p:txBody>
      </p:sp>
    </p:spTree>
    <p:extLst>
      <p:ext uri="{BB962C8B-B14F-4D97-AF65-F5344CB8AC3E}">
        <p14:creationId xmlns:p14="http://schemas.microsoft.com/office/powerpoint/2010/main" val="354265505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lstStyle/>
          <a:p>
            <a:pPr marL="342900" lvl="0" indent="-342900" algn="l" rtl="0">
              <a:lnSpc>
                <a:spcPct val="106000"/>
              </a:lnSpc>
              <a:spcAft>
                <a:spcPts val="800"/>
              </a:spcAft>
              <a:tabLst>
                <a:tab pos="457200" algn="l"/>
              </a:tabLst>
            </a:pPr>
            <a:r>
              <a:rPr lang="en-US" dirty="0" smtClean="0">
                <a:effectLst/>
                <a:latin typeface="Calibri" panose="020F0502020204030204" pitchFamily="34" charset="0"/>
                <a:ea typeface="Calibri" panose="020F0502020204030204" pitchFamily="34" charset="0"/>
                <a:cs typeface="Arial" panose="020B0604020202020204" pitchFamily="34" charset="0"/>
              </a:rPr>
              <a:t>Avascular and innervated– even though epithelium is </a:t>
            </a:r>
            <a:r>
              <a:rPr lang="en-US" i="1" dirty="0" smtClean="0">
                <a:effectLst/>
                <a:latin typeface="Calibri" panose="020F0502020204030204" pitchFamily="34" charset="0"/>
                <a:ea typeface="Calibri" panose="020F0502020204030204" pitchFamily="34" charset="0"/>
                <a:cs typeface="Arial" panose="020B0604020202020204" pitchFamily="34" charset="0"/>
              </a:rPr>
              <a:t>avascular</a:t>
            </a:r>
            <a:r>
              <a:rPr lang="en-US" dirty="0" smtClean="0">
                <a:effectLst/>
                <a:latin typeface="Calibri" panose="020F0502020204030204" pitchFamily="34" charset="0"/>
                <a:ea typeface="Calibri" panose="020F0502020204030204" pitchFamily="34" charset="0"/>
                <a:cs typeface="Arial" panose="020B0604020202020204" pitchFamily="34" charset="0"/>
              </a:rPr>
              <a:t> (contains no blood vessels), it’s still</a:t>
            </a:r>
            <a:r>
              <a:rPr lang="en-US" i="1" dirty="0" smtClean="0">
                <a:effectLst/>
                <a:latin typeface="Calibri" panose="020F0502020204030204" pitchFamily="34" charset="0"/>
                <a:ea typeface="Calibri" panose="020F0502020204030204" pitchFamily="34" charset="0"/>
                <a:cs typeface="Arial" panose="020B0604020202020204" pitchFamily="34" charset="0"/>
              </a:rPr>
              <a:t> innervated</a:t>
            </a:r>
            <a:r>
              <a:rPr lang="en-US" dirty="0" smtClean="0">
                <a:effectLst/>
                <a:latin typeface="Calibri" panose="020F0502020204030204" pitchFamily="34" charset="0"/>
                <a:ea typeface="Calibri" panose="020F0502020204030204" pitchFamily="34" charset="0"/>
                <a:cs typeface="Arial" panose="020B0604020202020204" pitchFamily="34" charset="0"/>
              </a:rPr>
              <a:t> (supplied by nerve fibers).</a:t>
            </a:r>
            <a:endParaRPr lang="en-US" sz="18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l" rtl="0">
              <a:lnSpc>
                <a:spcPct val="106000"/>
              </a:lnSpc>
              <a:spcAft>
                <a:spcPts val="800"/>
              </a:spcAft>
              <a:tabLst>
                <a:tab pos="457200" algn="l"/>
              </a:tabLst>
            </a:pPr>
            <a:r>
              <a:rPr lang="en-US" dirty="0" smtClean="0">
                <a:effectLst/>
                <a:latin typeface="Calibri" panose="020F0502020204030204" pitchFamily="34" charset="0"/>
                <a:ea typeface="Calibri" panose="020F0502020204030204" pitchFamily="34" charset="0"/>
                <a:cs typeface="Arial" panose="020B0604020202020204" pitchFamily="34" charset="0"/>
              </a:rPr>
              <a:t>Regeneration– epithelium have a high regenerative capacity and can reproduce rapidly as long as they receive adequate nutrition.</a:t>
            </a:r>
            <a:endParaRPr lang="en-US" sz="1800" dirty="0" smtClean="0">
              <a:effectLst/>
              <a:latin typeface="Calibri" panose="020F0502020204030204" pitchFamily="34" charset="0"/>
              <a:ea typeface="Calibri" panose="020F0502020204030204" pitchFamily="34" charset="0"/>
              <a:cs typeface="Arial" panose="020B0604020202020204" pitchFamily="34" charset="0"/>
            </a:endParaRPr>
          </a:p>
          <a:p>
            <a:pPr marL="457200" algn="l" rtl="0">
              <a:lnSpc>
                <a:spcPct val="106000"/>
              </a:lnSpc>
              <a:spcAft>
                <a:spcPts val="800"/>
              </a:spcAft>
            </a:pPr>
            <a:r>
              <a:rPr lang="en-US" dirty="0" smtClean="0">
                <a:effectLst/>
                <a:latin typeface="Calibri" panose="020F0502020204030204" pitchFamily="34" charset="0"/>
                <a:ea typeface="Calibri" panose="020F0502020204030204" pitchFamily="34" charset="0"/>
                <a:cs typeface="Arial" panose="020B0604020202020204" pitchFamily="34" charset="0"/>
              </a:rPr>
              <a:t> </a:t>
            </a:r>
            <a:endParaRPr lang="en-US" sz="1800" dirty="0" smtClean="0">
              <a:effectLst/>
              <a:latin typeface="Calibri" panose="020F0502020204030204" pitchFamily="34" charset="0"/>
              <a:ea typeface="Calibri" panose="020F0502020204030204" pitchFamily="34" charset="0"/>
              <a:cs typeface="Arial" panose="020B0604020202020204" pitchFamily="34" charset="0"/>
            </a:endParaRPr>
          </a:p>
          <a:p>
            <a:pPr algn="l" rtl="0"/>
            <a:endParaRPr lang="ar-IQ" dirty="0"/>
          </a:p>
        </p:txBody>
      </p:sp>
    </p:spTree>
    <p:extLst>
      <p:ext uri="{BB962C8B-B14F-4D97-AF65-F5344CB8AC3E}">
        <p14:creationId xmlns:p14="http://schemas.microsoft.com/office/powerpoint/2010/main" val="18726545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l" rtl="0">
              <a:lnSpc>
                <a:spcPct val="106000"/>
              </a:lnSpc>
              <a:spcAft>
                <a:spcPts val="800"/>
              </a:spcAft>
            </a:pPr>
            <a:r>
              <a:rPr lang="en-US" dirty="0" smtClean="0">
                <a:effectLst/>
                <a:latin typeface="Calibri" panose="020F0502020204030204" pitchFamily="34" charset="0"/>
                <a:ea typeface="Calibri" panose="020F0502020204030204" pitchFamily="34" charset="0"/>
                <a:cs typeface="Arial" panose="020B0604020202020204" pitchFamily="34" charset="0"/>
              </a:rPr>
              <a:t>Classification of Epithelia</a:t>
            </a:r>
            <a:r>
              <a:rPr lang="en-US" sz="3200" dirty="0" smtClean="0">
                <a:effectLst/>
                <a:latin typeface="Calibri" panose="020F0502020204030204" pitchFamily="34" charset="0"/>
                <a:ea typeface="Calibri" panose="020F0502020204030204" pitchFamily="34" charset="0"/>
                <a:cs typeface="Arial" panose="020B0604020202020204" pitchFamily="34" charset="0"/>
              </a:rPr>
              <a:t/>
            </a:r>
            <a:br>
              <a:rPr lang="en-US" sz="3200" dirty="0" smtClean="0">
                <a:effectLst/>
                <a:latin typeface="Calibri" panose="020F0502020204030204" pitchFamily="34" charset="0"/>
                <a:ea typeface="Calibri" panose="020F0502020204030204" pitchFamily="34" charset="0"/>
                <a:cs typeface="Arial" panose="020B0604020202020204" pitchFamily="34" charset="0"/>
              </a:rPr>
            </a:br>
            <a:r>
              <a:rPr lang="en-US" dirty="0" smtClean="0">
                <a:effectLst/>
                <a:latin typeface="Calibri" panose="020F0502020204030204" pitchFamily="34" charset="0"/>
                <a:ea typeface="Calibri" panose="020F0502020204030204" pitchFamily="34" charset="0"/>
                <a:cs typeface="Arial" panose="020B0604020202020204" pitchFamily="34" charset="0"/>
              </a:rPr>
              <a:t> </a:t>
            </a:r>
            <a:r>
              <a:rPr lang="en-US" sz="3200" dirty="0" smtClean="0">
                <a:effectLst/>
                <a:latin typeface="Calibri" panose="020F0502020204030204" pitchFamily="34" charset="0"/>
                <a:ea typeface="Calibri" panose="020F0502020204030204" pitchFamily="34" charset="0"/>
                <a:cs typeface="Arial" panose="020B0604020202020204" pitchFamily="34" charset="0"/>
              </a:rPr>
              <a:t/>
            </a:r>
            <a:br>
              <a:rPr lang="en-US" sz="3200" dirty="0" smtClean="0">
                <a:effectLst/>
                <a:latin typeface="Calibri" panose="020F0502020204030204" pitchFamily="34" charset="0"/>
                <a:ea typeface="Calibri" panose="020F0502020204030204" pitchFamily="34" charset="0"/>
                <a:cs typeface="Arial" panose="020B0604020202020204" pitchFamily="34" charset="0"/>
              </a:rPr>
            </a:br>
            <a:endParaRPr lang="ar-IQ" dirty="0"/>
          </a:p>
        </p:txBody>
      </p:sp>
      <p:pic>
        <p:nvPicPr>
          <p:cNvPr id="4" name="Picture 9" descr="epithelium_tissue">
            <a:hlinkClick r:id="rId2"/>
          </p:cNvPr>
          <p:cNvPicPr>
            <a:picLocks noGrp="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838200" y="1473200"/>
            <a:ext cx="9855200" cy="4559300"/>
          </a:xfrm>
          <a:prstGeom prst="rect">
            <a:avLst/>
          </a:prstGeom>
          <a:noFill/>
          <a:ln>
            <a:noFill/>
          </a:ln>
        </p:spPr>
      </p:pic>
    </p:spTree>
    <p:extLst>
      <p:ext uri="{BB962C8B-B14F-4D97-AF65-F5344CB8AC3E}">
        <p14:creationId xmlns:p14="http://schemas.microsoft.com/office/powerpoint/2010/main" val="389751569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lstStyle/>
          <a:p>
            <a:pPr algn="l">
              <a:lnSpc>
                <a:spcPct val="106000"/>
              </a:lnSpc>
              <a:spcAft>
                <a:spcPts val="800"/>
              </a:spcAft>
            </a:pPr>
            <a:r>
              <a:rPr lang="en-US" b="1" dirty="0" smtClean="0">
                <a:effectLst/>
                <a:latin typeface="Calibri" panose="020F0502020204030204" pitchFamily="34" charset="0"/>
                <a:ea typeface="Calibri" panose="020F0502020204030204" pitchFamily="34" charset="0"/>
                <a:cs typeface="Arial" panose="020B0604020202020204" pitchFamily="34" charset="0"/>
              </a:rPr>
              <a:t>Epithelium has two names</a:t>
            </a:r>
            <a:r>
              <a:rPr lang="en-US" dirty="0" smtClean="0">
                <a:effectLst/>
                <a:latin typeface="Calibri" panose="020F0502020204030204" pitchFamily="34" charset="0"/>
                <a:ea typeface="Calibri" panose="020F0502020204030204" pitchFamily="34" charset="0"/>
                <a:cs typeface="Arial" panose="020B0604020202020204" pitchFamily="34" charset="0"/>
              </a:rPr>
              <a:t>. </a:t>
            </a:r>
            <a:r>
              <a:rPr lang="en-US" u="sng" dirty="0" smtClean="0">
                <a:effectLst/>
                <a:latin typeface="Calibri" panose="020F0502020204030204" pitchFamily="34" charset="0"/>
                <a:ea typeface="Calibri" panose="020F0502020204030204" pitchFamily="34" charset="0"/>
                <a:cs typeface="Arial" panose="020B0604020202020204" pitchFamily="34" charset="0"/>
              </a:rPr>
              <a:t>The first name indicates the number of cell layers</a:t>
            </a:r>
            <a:r>
              <a:rPr lang="en-US" dirty="0" smtClean="0">
                <a:effectLst/>
                <a:latin typeface="Calibri" panose="020F0502020204030204" pitchFamily="34" charset="0"/>
                <a:ea typeface="Calibri" panose="020F0502020204030204" pitchFamily="34" charset="0"/>
                <a:cs typeface="Arial" panose="020B0604020202020204" pitchFamily="34" charset="0"/>
              </a:rPr>
              <a:t>, the </a:t>
            </a:r>
            <a:r>
              <a:rPr lang="en-US" u="sng" dirty="0" smtClean="0">
                <a:effectLst/>
                <a:latin typeface="Calibri" panose="020F0502020204030204" pitchFamily="34" charset="0"/>
                <a:ea typeface="Calibri" panose="020F0502020204030204" pitchFamily="34" charset="0"/>
                <a:cs typeface="Arial" panose="020B0604020202020204" pitchFamily="34" charset="0"/>
              </a:rPr>
              <a:t>second describes the shape of its cell</a:t>
            </a:r>
            <a:r>
              <a:rPr lang="en-US" dirty="0" smtClean="0">
                <a:effectLst/>
                <a:latin typeface="Calibri" panose="020F0502020204030204" pitchFamily="34" charset="0"/>
                <a:ea typeface="Calibri" panose="020F0502020204030204" pitchFamily="34" charset="0"/>
                <a:cs typeface="Arial" panose="020B0604020202020204" pitchFamily="34" charset="0"/>
              </a:rPr>
              <a:t>. Based on the number of cell layers, epithelia can either be </a:t>
            </a:r>
            <a:r>
              <a:rPr lang="en-US" b="1" dirty="0" smtClean="0">
                <a:effectLst/>
                <a:latin typeface="Calibri" panose="020F0502020204030204" pitchFamily="34" charset="0"/>
                <a:ea typeface="Calibri" panose="020F0502020204030204" pitchFamily="34" charset="0"/>
                <a:cs typeface="Arial" panose="020B0604020202020204" pitchFamily="34" charset="0"/>
              </a:rPr>
              <a:t>simple or stratified</a:t>
            </a:r>
            <a:r>
              <a:rPr lang="en-US" dirty="0" smtClean="0">
                <a:effectLst/>
                <a:latin typeface="Calibri" panose="020F0502020204030204" pitchFamily="34" charset="0"/>
                <a:ea typeface="Calibri" panose="020F0502020204030204" pitchFamily="34" charset="0"/>
                <a:cs typeface="Arial" panose="020B0604020202020204" pitchFamily="34" charset="0"/>
              </a:rPr>
              <a:t>.</a:t>
            </a:r>
            <a:endParaRPr lang="en-US" sz="18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l">
              <a:lnSpc>
                <a:spcPct val="106000"/>
              </a:lnSpc>
              <a:spcAft>
                <a:spcPts val="800"/>
              </a:spcAft>
              <a:buSzPts val="1000"/>
              <a:buFont typeface="Symbol" panose="05050102010706020507" pitchFamily="18" charset="2"/>
              <a:buChar char=""/>
              <a:tabLst>
                <a:tab pos="457200" algn="l"/>
              </a:tabLst>
            </a:pPr>
            <a:r>
              <a:rPr lang="en-US" b="1" u="sng" dirty="0" smtClean="0">
                <a:effectLst/>
                <a:latin typeface="Calibri" panose="020F0502020204030204" pitchFamily="34" charset="0"/>
                <a:ea typeface="Calibri" panose="020F0502020204030204" pitchFamily="34" charset="0"/>
                <a:cs typeface="Arial" panose="020B0604020202020204" pitchFamily="34" charset="0"/>
              </a:rPr>
              <a:t>Simple epithelia</a:t>
            </a:r>
            <a:r>
              <a:rPr lang="en-US" dirty="0" smtClean="0">
                <a:effectLst/>
                <a:latin typeface="Calibri" panose="020F0502020204030204" pitchFamily="34" charset="0"/>
                <a:ea typeface="Calibri" panose="020F0502020204030204" pitchFamily="34" charset="0"/>
                <a:cs typeface="Arial" panose="020B0604020202020204" pitchFamily="34" charset="0"/>
              </a:rPr>
              <a:t>– consist of a single cell layer (found where absorption, secretion, and filtration occur).</a:t>
            </a:r>
            <a:endParaRPr lang="en-US" sz="1800" dirty="0" smtClean="0">
              <a:effectLst/>
              <a:latin typeface="Calibri" panose="020F0502020204030204" pitchFamily="34" charset="0"/>
              <a:ea typeface="Calibri" panose="020F0502020204030204" pitchFamily="34" charset="0"/>
              <a:cs typeface="Arial" panose="020B0604020202020204" pitchFamily="34" charset="0"/>
            </a:endParaRPr>
          </a:p>
          <a:p>
            <a:pPr algn="l" rtl="0"/>
            <a:r>
              <a:rPr lang="en-US" b="1" u="sng" dirty="0" smtClean="0">
                <a:effectLst/>
                <a:latin typeface="Calibri" panose="020F0502020204030204" pitchFamily="34" charset="0"/>
                <a:ea typeface="Calibri" panose="020F0502020204030204" pitchFamily="34" charset="0"/>
                <a:cs typeface="Arial" panose="020B0604020202020204" pitchFamily="34" charset="0"/>
              </a:rPr>
              <a:t>Stratified epithelia</a:t>
            </a:r>
            <a:r>
              <a:rPr lang="en-US" b="1" dirty="0" smtClean="0">
                <a:effectLst/>
                <a:latin typeface="Calibri" panose="020F0502020204030204" pitchFamily="34" charset="0"/>
                <a:ea typeface="Calibri" panose="020F0502020204030204" pitchFamily="34" charset="0"/>
                <a:cs typeface="Arial" panose="020B0604020202020204" pitchFamily="34" charset="0"/>
              </a:rPr>
              <a:t>–</a:t>
            </a:r>
            <a:r>
              <a:rPr lang="en-US" dirty="0" smtClean="0">
                <a:effectLst/>
                <a:latin typeface="Calibri" panose="020F0502020204030204" pitchFamily="34" charset="0"/>
                <a:ea typeface="Calibri" panose="020F0502020204030204" pitchFamily="34" charset="0"/>
                <a:cs typeface="Arial" panose="020B0604020202020204" pitchFamily="34" charset="0"/>
              </a:rPr>
              <a:t> are composed of two or more cell layers stacked on top of each other (typically found in high abrasion areas where protection is needed</a:t>
            </a:r>
            <a:endParaRPr lang="ar-IQ" dirty="0"/>
          </a:p>
        </p:txBody>
      </p:sp>
    </p:spTree>
    <p:extLst>
      <p:ext uri="{BB962C8B-B14F-4D97-AF65-F5344CB8AC3E}">
        <p14:creationId xmlns:p14="http://schemas.microsoft.com/office/powerpoint/2010/main" val="230956584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normAutofit fontScale="92500"/>
          </a:bodyPr>
          <a:lstStyle/>
          <a:p>
            <a:pPr algn="l" rtl="0">
              <a:lnSpc>
                <a:spcPct val="106000"/>
              </a:lnSpc>
              <a:spcAft>
                <a:spcPts val="800"/>
              </a:spcAft>
            </a:pPr>
            <a:r>
              <a:rPr lang="en-US" dirty="0" smtClean="0">
                <a:effectLst/>
                <a:latin typeface="Calibri" panose="020F0502020204030204" pitchFamily="34" charset="0"/>
                <a:ea typeface="Calibri" panose="020F0502020204030204" pitchFamily="34" charset="0"/>
                <a:cs typeface="Arial" panose="020B0604020202020204" pitchFamily="34" charset="0"/>
              </a:rPr>
              <a:t>All epithelial cells have six sides but they vary in height. For this reason, there are three ways to describe the shape and height of epithelial cells.</a:t>
            </a:r>
            <a:endParaRPr lang="en-US" sz="18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l" rtl="0">
              <a:lnSpc>
                <a:spcPct val="106000"/>
              </a:lnSpc>
              <a:spcAft>
                <a:spcPts val="800"/>
              </a:spcAft>
              <a:tabLst>
                <a:tab pos="457200" algn="l"/>
              </a:tabLst>
            </a:pPr>
            <a:r>
              <a:rPr lang="en-US" dirty="0" smtClean="0">
                <a:effectLst/>
                <a:latin typeface="Calibri" panose="020F0502020204030204" pitchFamily="34" charset="0"/>
                <a:ea typeface="Calibri" panose="020F0502020204030204" pitchFamily="34" charset="0"/>
                <a:cs typeface="Arial" panose="020B0604020202020204" pitchFamily="34" charset="0"/>
              </a:rPr>
              <a:t>Squamous cells– are flat and scale-like.</a:t>
            </a:r>
            <a:endParaRPr lang="en-US" sz="18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l" rtl="0">
              <a:lnSpc>
                <a:spcPct val="106000"/>
              </a:lnSpc>
              <a:spcAft>
                <a:spcPts val="800"/>
              </a:spcAft>
              <a:tabLst>
                <a:tab pos="457200" algn="l"/>
              </a:tabLst>
            </a:pPr>
            <a:r>
              <a:rPr lang="en-US" dirty="0" smtClean="0">
                <a:effectLst/>
                <a:latin typeface="Calibri" panose="020F0502020204030204" pitchFamily="34" charset="0"/>
                <a:ea typeface="Calibri" panose="020F0502020204030204" pitchFamily="34" charset="0"/>
                <a:cs typeface="Arial" panose="020B0604020202020204" pitchFamily="34" charset="0"/>
              </a:rPr>
              <a:t>Cuboidal cells– are box-like (same height and width).</a:t>
            </a:r>
            <a:endParaRPr lang="en-US" sz="18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l" rtl="0">
              <a:lnSpc>
                <a:spcPct val="106000"/>
              </a:lnSpc>
              <a:spcAft>
                <a:spcPts val="800"/>
              </a:spcAft>
              <a:tabLst>
                <a:tab pos="457200" algn="l"/>
              </a:tabLst>
            </a:pPr>
            <a:r>
              <a:rPr lang="en-US" dirty="0" smtClean="0">
                <a:effectLst/>
                <a:latin typeface="Calibri" panose="020F0502020204030204" pitchFamily="34" charset="0"/>
                <a:ea typeface="Calibri" panose="020F0502020204030204" pitchFamily="34" charset="0"/>
                <a:cs typeface="Arial" panose="020B0604020202020204" pitchFamily="34" charset="0"/>
              </a:rPr>
              <a:t>Columnar cells– are tall (column shaped).</a:t>
            </a:r>
            <a:endParaRPr lang="en-US" sz="1800" dirty="0" smtClean="0">
              <a:effectLst/>
              <a:latin typeface="Calibri" panose="020F0502020204030204" pitchFamily="34" charset="0"/>
              <a:ea typeface="Calibri" panose="020F0502020204030204" pitchFamily="34" charset="0"/>
              <a:cs typeface="Arial" panose="020B0604020202020204" pitchFamily="34" charset="0"/>
            </a:endParaRPr>
          </a:p>
          <a:p>
            <a:pPr algn="l" rtl="0">
              <a:lnSpc>
                <a:spcPct val="106000"/>
              </a:lnSpc>
              <a:spcAft>
                <a:spcPts val="800"/>
              </a:spcAft>
            </a:pPr>
            <a:r>
              <a:rPr lang="en-US" dirty="0" smtClean="0">
                <a:effectLst/>
                <a:latin typeface="Calibri" panose="020F0502020204030204" pitchFamily="34" charset="0"/>
                <a:ea typeface="Calibri" panose="020F0502020204030204" pitchFamily="34" charset="0"/>
                <a:cs typeface="Arial" panose="020B0604020202020204" pitchFamily="34" charset="0"/>
              </a:rPr>
              <a:t> </a:t>
            </a:r>
            <a:endParaRPr lang="en-US" sz="1800" dirty="0" smtClean="0">
              <a:effectLst/>
              <a:latin typeface="Calibri" panose="020F0502020204030204" pitchFamily="34" charset="0"/>
              <a:ea typeface="Calibri" panose="020F0502020204030204" pitchFamily="34" charset="0"/>
              <a:cs typeface="Arial" panose="020B0604020202020204" pitchFamily="34" charset="0"/>
            </a:endParaRPr>
          </a:p>
          <a:p>
            <a:pPr algn="l" rtl="0">
              <a:lnSpc>
                <a:spcPct val="106000"/>
              </a:lnSpc>
              <a:spcAft>
                <a:spcPts val="800"/>
              </a:spcAft>
            </a:pPr>
            <a:r>
              <a:rPr lang="en-US" dirty="0" smtClean="0">
                <a:effectLst/>
                <a:latin typeface="Calibri" panose="020F0502020204030204" pitchFamily="34" charset="0"/>
                <a:ea typeface="Calibri" panose="020F0502020204030204" pitchFamily="34" charset="0"/>
                <a:cs typeface="Arial" panose="020B0604020202020204" pitchFamily="34" charset="0"/>
              </a:rPr>
              <a:t>Simple squamous epithelium </a:t>
            </a:r>
            <a:endParaRPr lang="en-US" sz="1800" dirty="0" smtClean="0">
              <a:effectLst/>
              <a:latin typeface="Calibri" panose="020F0502020204030204" pitchFamily="34" charset="0"/>
              <a:ea typeface="Calibri" panose="020F0502020204030204" pitchFamily="34" charset="0"/>
              <a:cs typeface="Arial" panose="020B0604020202020204" pitchFamily="34" charset="0"/>
            </a:endParaRPr>
          </a:p>
          <a:p>
            <a:pPr algn="l" rtl="0"/>
            <a:endParaRPr lang="ar-IQ" dirty="0"/>
          </a:p>
        </p:txBody>
      </p:sp>
    </p:spTree>
    <p:extLst>
      <p:ext uri="{BB962C8B-B14F-4D97-AF65-F5344CB8AC3E}">
        <p14:creationId xmlns:p14="http://schemas.microsoft.com/office/powerpoint/2010/main" val="185165620"/>
      </p:ext>
    </p:extLst>
  </p:cSld>
  <p:clrMapOvr>
    <a:masterClrMapping/>
  </p:clrMapOvr>
  <p:timing>
    <p:tnLst>
      <p:par>
        <p:cTn id="1" dur="indefinite" restart="never" nodeType="tmRoot"/>
      </p:par>
    </p:tnLst>
  </p:timing>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TotalTime>
  <Words>365</Words>
  <Application>Microsoft Office PowerPoint</Application>
  <PresentationFormat>ملء الشاشة</PresentationFormat>
  <Paragraphs>37</Paragraphs>
  <Slides>19</Slides>
  <Notes>0</Notes>
  <HiddenSlides>0</HiddenSlides>
  <MMClips>0</MMClips>
  <ScaleCrop>false</ScaleCrop>
  <HeadingPairs>
    <vt:vector size="6" baseType="variant">
      <vt:variant>
        <vt:lpstr>الخطوط المستخدمة</vt:lpstr>
      </vt:variant>
      <vt:variant>
        <vt:i4>6</vt:i4>
      </vt:variant>
      <vt:variant>
        <vt:lpstr>نسق</vt:lpstr>
      </vt:variant>
      <vt:variant>
        <vt:i4>2</vt:i4>
      </vt:variant>
      <vt:variant>
        <vt:lpstr>عناوين الشرائح</vt:lpstr>
      </vt:variant>
      <vt:variant>
        <vt:i4>19</vt:i4>
      </vt:variant>
    </vt:vector>
  </HeadingPairs>
  <TitlesOfParts>
    <vt:vector size="27" baseType="lpstr">
      <vt:lpstr>Arial</vt:lpstr>
      <vt:lpstr>Book Antiqua</vt:lpstr>
      <vt:lpstr>Calibri</vt:lpstr>
      <vt:lpstr>Calibri Light</vt:lpstr>
      <vt:lpstr>Symbol</vt:lpstr>
      <vt:lpstr>Times New Roman</vt:lpstr>
      <vt:lpstr>نسق Office</vt:lpstr>
      <vt:lpstr>1_Office Theme</vt:lpstr>
      <vt:lpstr>Epithelial Tissue</vt:lpstr>
      <vt:lpstr>عرض تقديمي في PowerPoint</vt:lpstr>
      <vt:lpstr>عرض تقديمي في PowerPoint</vt:lpstr>
      <vt:lpstr>عرض تقديمي في PowerPoint</vt:lpstr>
      <vt:lpstr>عرض تقديمي في PowerPoint</vt:lpstr>
      <vt:lpstr>عرض تقديمي في PowerPoint</vt:lpstr>
      <vt:lpstr>Classification of Epithelia   </vt:lpstr>
      <vt:lpstr>عرض تقديمي في PowerPoint</vt:lpstr>
      <vt:lpstr>عرض تقديمي في PowerPoint</vt:lpstr>
      <vt:lpstr>عرض تقديمي في PowerPoint</vt:lpstr>
      <vt:lpstr>عرض تقديمي في PowerPoint</vt:lpstr>
      <vt:lpstr>عرض تقديمي في PowerPoint</vt:lpstr>
      <vt:lpstr>Simple columnar epithelium</vt:lpstr>
      <vt:lpstr>Pseudostratified columnar</vt:lpstr>
      <vt:lpstr>عرض تقديمي في PowerPoint</vt:lpstr>
      <vt:lpstr>Stratified cuboidal epithelium </vt:lpstr>
      <vt:lpstr>Stratified columnar epithelium </vt:lpstr>
      <vt:lpstr>Transitional epithelium</vt:lpstr>
      <vt:lpstr>عرض تقديمي في PowerPoint</vt:lpstr>
    </vt:vector>
  </TitlesOfParts>
  <Company>Microsoft (C)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FUJISU</dc:creator>
  <cp:lastModifiedBy>FUJISU</cp:lastModifiedBy>
  <cp:revision>5</cp:revision>
  <dcterms:created xsi:type="dcterms:W3CDTF">2018-11-18T07:24:07Z</dcterms:created>
  <dcterms:modified xsi:type="dcterms:W3CDTF">2018-11-24T08:58:04Z</dcterms:modified>
</cp:coreProperties>
</file>